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3" d="100"/>
          <a:sy n="53" d="100"/>
        </p:scale>
        <p:origin x="-60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Title 7"/>
          <p:cNvSpPr>
            <a:spLocks noGrp="1"/>
          </p:cNvSpPr>
          <p:nvPr>
            <p:ph type="ctrTitle" hasCustomPrompt="1"/>
          </p:nvPr>
        </p:nvSpPr>
        <p:spPr>
          <a:xfrm>
            <a:off x="457200" y="685800"/>
            <a:ext cx="8229600" cy="1066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en-US" dirty="0" smtClean="0"/>
              <a:t>Diction</a:t>
            </a:r>
            <a:endParaRPr kumimoji="0" lang="en-US" dirty="0"/>
          </a:p>
        </p:txBody>
      </p:sp>
      <p:sp>
        <p:nvSpPr>
          <p:cNvPr id="28" name="Date Placeholder 27"/>
          <p:cNvSpPr>
            <a:spLocks noGrp="1"/>
          </p:cNvSpPr>
          <p:nvPr>
            <p:ph type="dt" sz="half" idx="10"/>
          </p:nvPr>
        </p:nvSpPr>
        <p:spPr/>
        <p:txBody>
          <a:bodyPr/>
          <a:lstStyle/>
          <a:p>
            <a:fld id="{581945D2-FB3D-4010-ABF7-FD84B3FF20AE}" type="datetimeFigureOut">
              <a:rPr lang="en-US" smtClean="0"/>
              <a:pPr/>
              <a:t>8/29/2011</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a:lstStyle/>
          <a:p>
            <a:fld id="{6984A709-D20E-4095-8B27-02978934F19B}" type="slidenum">
              <a:rPr lang="en-US" smtClean="0"/>
              <a:pPr/>
              <a:t>‹#›</a:t>
            </a:fld>
            <a:endParaRPr lang="en-US"/>
          </a:p>
        </p:txBody>
      </p:sp>
      <p:sp>
        <p:nvSpPr>
          <p:cNvPr id="9" name="Subtitle 8"/>
          <p:cNvSpPr>
            <a:spLocks noGrp="1"/>
          </p:cNvSpPr>
          <p:nvPr>
            <p:ph type="subTitle" idx="1" hasCustomPrompt="1"/>
          </p:nvPr>
        </p:nvSpPr>
        <p:spPr>
          <a:xfrm>
            <a:off x="457200" y="1905000"/>
            <a:ext cx="8229600" cy="3581400"/>
          </a:xfrm>
        </p:spPr>
        <p:txBody>
          <a:bodyPr/>
          <a:lstStyle>
            <a:lvl1pPr marL="0" indent="0" algn="ctr">
              <a:buNone/>
              <a:defRPr lang="en-US" sz="1100" u="none"/>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sz="1800" u="sng" dirty="0" smtClean="0">
                <a:latin typeface="Berlin Sans FB Demi"/>
                <a:ea typeface="Calibri"/>
                <a:cs typeface="Times New Roman"/>
              </a:rPr>
              <a:t>Consider</a:t>
            </a:r>
            <a:r>
              <a:rPr lang="en-US" sz="1800" dirty="0" smtClean="0">
                <a:latin typeface="Berlin Sans FB Demi"/>
                <a:ea typeface="Calibri"/>
                <a:cs typeface="Times New Roman"/>
              </a:rPr>
              <a:t>:  Art is the </a:t>
            </a:r>
            <a:r>
              <a:rPr lang="en-US" sz="1800" b="1" dirty="0" smtClean="0">
                <a:latin typeface="Berlin Sans FB Demi"/>
                <a:ea typeface="Calibri"/>
                <a:cs typeface="Times New Roman"/>
              </a:rPr>
              <a:t>ANTIDOTE that can call us back from the edge of numbness, restoring the ability to feel for another.		</a:t>
            </a:r>
          </a:p>
          <a:p>
            <a:r>
              <a:rPr lang="en-US" sz="1800" b="1" dirty="0" smtClean="0">
                <a:latin typeface="Berlin Sans FB Demi"/>
                <a:ea typeface="Calibri"/>
                <a:cs typeface="Times New Roman"/>
              </a:rPr>
              <a:t>-Barbara Kingsolver, </a:t>
            </a:r>
            <a:r>
              <a:rPr lang="en-US" sz="1800" b="1" i="1" dirty="0" smtClean="0">
                <a:latin typeface="Berlin Sans FB Demi"/>
                <a:ea typeface="Calibri"/>
                <a:cs typeface="Times New Roman"/>
              </a:rPr>
              <a:t>High Tide in Tucson</a:t>
            </a:r>
            <a:endParaRPr lang="en-US" sz="1100" dirty="0">
              <a:latin typeface="Calibri"/>
              <a:ea typeface="Calibri"/>
              <a:cs typeface="Times New Roman"/>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81945D2-FB3D-4010-ABF7-FD84B3FF20AE}" type="datetimeFigureOut">
              <a:rPr lang="en-US" smtClean="0"/>
              <a:pPr/>
              <a:t>8/29/2011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81945D2-FB3D-4010-ABF7-FD84B3FF20AE}" type="datetimeFigureOut">
              <a:rPr lang="en-US" smtClean="0"/>
              <a:pPr/>
              <a:t>8/29/2011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81945D2-FB3D-4010-ABF7-FD84B3FF20AE}" type="datetimeFigureOut">
              <a:rPr lang="en-US" smtClean="0"/>
              <a:pPr/>
              <a:t>8/29/2011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3">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581945D2-FB3D-4010-ABF7-FD84B3FF20AE}" type="datetimeFigureOut">
              <a:rPr lang="en-US" smtClean="0"/>
              <a:pPr/>
              <a:t>8/29/2011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7924800" y="6416675"/>
            <a:ext cx="762000" cy="365125"/>
          </a:xfrm>
        </p:spPr>
        <p:txBody>
          <a:bodyPr/>
          <a:lstStyle/>
          <a:p>
            <a:fld id="{6984A709-D20E-4095-8B27-02978934F19B}"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581945D2-FB3D-4010-ABF7-FD84B3FF20AE}" type="datetimeFigureOut">
              <a:rPr lang="en-US" smtClean="0"/>
              <a:pPr/>
              <a:t>8/29/2011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581945D2-FB3D-4010-ABF7-FD84B3FF20AE}" type="datetimeFigureOut">
              <a:rPr lang="en-US" smtClean="0"/>
              <a:pPr/>
              <a:t>8/29/2011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581945D2-FB3D-4010-ABF7-FD84B3FF20AE}" type="datetimeFigureOut">
              <a:rPr lang="en-US" smtClean="0"/>
              <a:pPr/>
              <a:t>8/29/2011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81945D2-FB3D-4010-ABF7-FD84B3FF20AE}" type="datetimeFigureOut">
              <a:rPr lang="en-US" smtClean="0"/>
              <a:pPr/>
              <a:t>8/29/2011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581945D2-FB3D-4010-ABF7-FD84B3FF20AE}" type="datetimeFigureOut">
              <a:rPr lang="en-US" smtClean="0"/>
              <a:pPr/>
              <a:t>8/29/2011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en-US" smtClean="0">
                <a:solidFill>
                  <a:schemeClr val="lt1"/>
                </a:solidFill>
                <a:latin typeface="+mn-lt"/>
                <a:ea typeface="+mn-ea"/>
                <a:cs typeface="+mn-cs"/>
              </a:rPr>
              <a:t>Click icon to add picture</a:t>
            </a:r>
            <a:endParaRPr kumimoji="0" lang="en-US" dirty="0">
              <a:solidFill>
                <a:schemeClr val="lt1"/>
              </a:solidFill>
              <a:latin typeface="+mn-lt"/>
              <a:ea typeface="+mn-ea"/>
              <a:cs typeface="+mn-cs"/>
            </a:endParaRPr>
          </a:p>
        </p:txBody>
      </p:sp>
      <p:sp>
        <p:nvSpPr>
          <p:cNvPr id="4" name="Text Placeholder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581945D2-FB3D-4010-ABF7-FD84B3FF20AE}" type="datetimeFigureOut">
              <a:rPr lang="en-US" smtClean="0"/>
              <a:pPr/>
              <a:t>8/29/2011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4A709-D20E-4095-8B27-02978934F19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581945D2-FB3D-4010-ABF7-FD84B3FF20AE}" type="datetimeFigureOut">
              <a:rPr lang="en-US" smtClean="0"/>
              <a:pPr/>
              <a:t>8/29/2011</a:t>
            </a:fld>
            <a:endParaRPr lang="en-US"/>
          </a:p>
        </p:txBody>
      </p:sp>
      <p:sp>
        <p:nvSpPr>
          <p:cNvPr id="3" name="Footer Placeholder 2"/>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en-US"/>
          </a:p>
        </p:txBody>
      </p:sp>
      <p:sp>
        <p:nvSpPr>
          <p:cNvPr id="23" name="Slide Number Placeholder 22"/>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6984A709-D20E-4095-8B27-02978934F19B}"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381000"/>
            <a:ext cx="8229600" cy="838200"/>
          </a:xfrm>
        </p:spPr>
        <p:txBody>
          <a:bodyPr/>
          <a:lstStyle/>
          <a:p>
            <a:r>
              <a:rPr lang="en-US" cap="none" dirty="0" smtClean="0">
                <a:effectLst>
                  <a:outerShdw blurRad="38100" dist="38100" dir="2700000" algn="tl">
                    <a:srgbClr val="000000">
                      <a:alpha val="43137"/>
                    </a:srgbClr>
                  </a:outerShdw>
                </a:effectLst>
              </a:rPr>
              <a:t>Detail</a:t>
            </a:r>
            <a:r>
              <a:rPr lang="en-US" dirty="0" smtClean="0"/>
              <a:t>#5</a:t>
            </a:r>
            <a:endParaRPr lang="en-US" dirty="0"/>
          </a:p>
        </p:txBody>
      </p:sp>
      <p:sp>
        <p:nvSpPr>
          <p:cNvPr id="3" name="Subtitle 2"/>
          <p:cNvSpPr>
            <a:spLocks noGrp="1"/>
          </p:cNvSpPr>
          <p:nvPr>
            <p:ph type="subTitle" idx="1"/>
          </p:nvPr>
        </p:nvSpPr>
        <p:spPr>
          <a:xfrm>
            <a:off x="457200" y="1447800"/>
            <a:ext cx="8229600" cy="4800600"/>
          </a:xfrm>
        </p:spPr>
        <p:txBody>
          <a:bodyPr>
            <a:noAutofit/>
          </a:bodyPr>
          <a:lstStyle/>
          <a:p>
            <a:r>
              <a:rPr sz="1800" smtClean="0"/>
              <a:t>Consider:</a:t>
            </a:r>
          </a:p>
          <a:p>
            <a:r>
              <a:rPr sz="1800" smtClean="0"/>
              <a:t>The truck lurched down the goat path, over the bridge and swung south toward El Puerto.  I watched carefully all that we left behind. We passed Rosie's house and at the clothsline right at the edge of the cliff there was a young girl hanging out brightly colored garments. She was soon lost in the furrow of dust the truck raised.</a:t>
            </a:r>
          </a:p>
          <a:p>
            <a:r>
              <a:rPr sz="1800" smtClean="0"/>
              <a:t>- Rudolfo Anaya, </a:t>
            </a:r>
            <a:r>
              <a:rPr sz="1800" i="1" smtClean="0"/>
              <a:t>Bless Me, Ultima</a:t>
            </a:r>
          </a:p>
          <a:p>
            <a:pPr>
              <a:buFontTx/>
              <a:buChar char="-"/>
            </a:pPr>
            <a:endParaRPr sz="1800" i="1" smtClean="0"/>
          </a:p>
          <a:p>
            <a:r>
              <a:rPr sz="1800" smtClean="0"/>
              <a:t>Discuss:</a:t>
            </a:r>
          </a:p>
          <a:p>
            <a:r>
              <a:rPr sz="1800" smtClean="0"/>
              <a:t>Circle the words the provide specific detail and contribute to the power of the passage.</a:t>
            </a:r>
          </a:p>
          <a:p>
            <a:endParaRPr sz="1800" smtClean="0"/>
          </a:p>
          <a:p>
            <a:pPr algn="l"/>
            <a:r>
              <a:rPr sz="1800" smtClean="0"/>
              <a:t>Contrast the third sentence with:</a:t>
            </a:r>
          </a:p>
          <a:p>
            <a:pPr algn="l"/>
            <a:r>
              <a:rPr sz="1800" smtClean="0"/>
              <a:t>	</a:t>
            </a:r>
            <a:r>
              <a:rPr sz="1800" i="1" smtClean="0"/>
              <a:t>We passed Rosie's house and saw a girl hanging out clothes.</a:t>
            </a:r>
          </a:p>
          <a:p>
            <a:pPr algn="l"/>
            <a:r>
              <a:rPr sz="1800" smtClean="0"/>
              <a:t>Explain the difference in impact.</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Detail #5</a:t>
            </a:r>
            <a:endParaRPr lang="en-US" dirty="0"/>
          </a:p>
        </p:txBody>
      </p:sp>
      <p:sp>
        <p:nvSpPr>
          <p:cNvPr id="3" name="Content Placeholder 2"/>
          <p:cNvSpPr>
            <a:spLocks noGrp="1"/>
          </p:cNvSpPr>
          <p:nvPr>
            <p:ph idx="1"/>
          </p:nvPr>
        </p:nvSpPr>
        <p:spPr>
          <a:xfrm>
            <a:off x="381000" y="2133600"/>
            <a:ext cx="8229600" cy="3200400"/>
          </a:xfrm>
        </p:spPr>
        <p:txBody>
          <a:bodyPr>
            <a:normAutofit/>
          </a:bodyPr>
          <a:lstStyle/>
          <a:p>
            <a:pPr algn="ctr">
              <a:buNone/>
            </a:pPr>
            <a:r>
              <a:rPr lang="en-US" dirty="0" smtClean="0"/>
              <a:t>Apply:</a:t>
            </a:r>
          </a:p>
          <a:p>
            <a:pPr algn="ctr">
              <a:buNone/>
            </a:pPr>
            <a:r>
              <a:rPr lang="en-US" dirty="0" smtClean="0"/>
              <a:t>Rewrite the passage, changing the specific detail. Attempt to make the impact of the passage entirely different. Read your rewrite aloud to the class. How does the change of detail change the meaning of the passage? Discuss this with the class.</a:t>
            </a: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ex">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Apex">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pex">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336</TotalTime>
  <Words>153</Words>
  <Application>Microsoft Office PowerPoint</Application>
  <PresentationFormat>On-screen Show (4:3)</PresentationFormat>
  <Paragraphs>14</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Apex</vt:lpstr>
      <vt:lpstr>Detail#5</vt:lpstr>
      <vt:lpstr>Detail #5</vt:lpstr>
    </vt:vector>
  </TitlesOfParts>
  <Company>USD 259</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kfrederick</dc:creator>
  <cp:lastModifiedBy>kfrederick</cp:lastModifiedBy>
  <cp:revision>41</cp:revision>
  <dcterms:created xsi:type="dcterms:W3CDTF">2008-08-19T21:40:58Z</dcterms:created>
  <dcterms:modified xsi:type="dcterms:W3CDTF">2011-08-29T14:03:59Z</dcterms:modified>
</cp:coreProperties>
</file>

<file path=docProps/thumbnail.jpeg>
</file>